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6" r:id="rId7"/>
    <p:sldId id="261" r:id="rId8"/>
    <p:sldId id="264" r:id="rId9"/>
    <p:sldId id="270" r:id="rId10"/>
    <p:sldId id="262" r:id="rId11"/>
    <p:sldId id="263" r:id="rId12"/>
    <p:sldId id="267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9D3DE3-4DB2-4947-A83E-90852D795A4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EC6B69-125A-49E2-B809-AAEBFC832E8E}">
      <dgm:prSet/>
      <dgm:spPr/>
      <dgm:t>
        <a:bodyPr/>
        <a:lstStyle/>
        <a:p>
          <a:r>
            <a:rPr lang="en-DE" dirty="0"/>
            <a:t>Hybrid models can be used for accurate recommendation</a:t>
          </a:r>
          <a:endParaRPr lang="en-US" dirty="0"/>
        </a:p>
      </dgm:t>
    </dgm:pt>
    <dgm:pt modelId="{58759A36-2F1C-4A8A-85CA-33F0F5EED974}" type="parTrans" cxnId="{33B0AE16-C7FA-4C5F-A82F-2985C34A16C4}">
      <dgm:prSet/>
      <dgm:spPr/>
      <dgm:t>
        <a:bodyPr/>
        <a:lstStyle/>
        <a:p>
          <a:endParaRPr lang="en-US"/>
        </a:p>
      </dgm:t>
    </dgm:pt>
    <dgm:pt modelId="{A74E96D1-0472-40CC-9010-A8C1D8BD8B92}" type="sibTrans" cxnId="{33B0AE16-C7FA-4C5F-A82F-2985C34A16C4}">
      <dgm:prSet/>
      <dgm:spPr/>
      <dgm:t>
        <a:bodyPr/>
        <a:lstStyle/>
        <a:p>
          <a:endParaRPr lang="en-US"/>
        </a:p>
      </dgm:t>
    </dgm:pt>
    <dgm:pt modelId="{F74557C7-4A4F-482E-884F-BDB7553C2C1D}">
      <dgm:prSet/>
      <dgm:spPr/>
      <dgm:t>
        <a:bodyPr/>
        <a:lstStyle/>
        <a:p>
          <a:r>
            <a:rPr lang="en-DE"/>
            <a:t>More features can be considered in similarity algorithms </a:t>
          </a:r>
          <a:endParaRPr lang="en-US"/>
        </a:p>
      </dgm:t>
    </dgm:pt>
    <dgm:pt modelId="{5FDE8215-D7E2-4AD4-A37D-AFA0E702EE6E}" type="parTrans" cxnId="{D8545744-CE50-476D-BFE6-8B69848FF9D9}">
      <dgm:prSet/>
      <dgm:spPr/>
      <dgm:t>
        <a:bodyPr/>
        <a:lstStyle/>
        <a:p>
          <a:endParaRPr lang="en-US"/>
        </a:p>
      </dgm:t>
    </dgm:pt>
    <dgm:pt modelId="{BD3A668D-B127-4CF9-8525-EADA6AD43F09}" type="sibTrans" cxnId="{D8545744-CE50-476D-BFE6-8B69848FF9D9}">
      <dgm:prSet/>
      <dgm:spPr/>
      <dgm:t>
        <a:bodyPr/>
        <a:lstStyle/>
        <a:p>
          <a:endParaRPr lang="en-US"/>
        </a:p>
      </dgm:t>
    </dgm:pt>
    <dgm:pt modelId="{416F1984-C4A2-451D-97D3-29CE1D456D14}">
      <dgm:prSet/>
      <dgm:spPr/>
      <dgm:t>
        <a:bodyPr/>
        <a:lstStyle/>
        <a:p>
          <a:r>
            <a:rPr lang="en-DE"/>
            <a:t>Streamlit can be used for interactive recommendations</a:t>
          </a:r>
          <a:endParaRPr lang="en-US"/>
        </a:p>
      </dgm:t>
    </dgm:pt>
    <dgm:pt modelId="{27ACB939-F9DE-45CA-8294-9B58CDEBD02B}" type="parTrans" cxnId="{0F96E446-6D2C-4E5C-8454-A7F71FDDB156}">
      <dgm:prSet/>
      <dgm:spPr/>
      <dgm:t>
        <a:bodyPr/>
        <a:lstStyle/>
        <a:p>
          <a:endParaRPr lang="en-US"/>
        </a:p>
      </dgm:t>
    </dgm:pt>
    <dgm:pt modelId="{45A43D6B-3978-4659-826C-3FADF9CB9C17}" type="sibTrans" cxnId="{0F96E446-6D2C-4E5C-8454-A7F71FDDB156}">
      <dgm:prSet/>
      <dgm:spPr/>
      <dgm:t>
        <a:bodyPr/>
        <a:lstStyle/>
        <a:p>
          <a:endParaRPr lang="en-US"/>
        </a:p>
      </dgm:t>
    </dgm:pt>
    <dgm:pt modelId="{7B8C5E9E-482B-1C4F-BEF7-12D92C5D4A4B}" type="pres">
      <dgm:prSet presAssocID="{459D3DE3-4DB2-4947-A83E-90852D795A4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7BC431A-62E4-C845-B0C0-CAED27764886}" type="pres">
      <dgm:prSet presAssocID="{41EC6B69-125A-49E2-B809-AAEBFC832E8E}" presName="hierRoot1" presStyleCnt="0"/>
      <dgm:spPr/>
    </dgm:pt>
    <dgm:pt modelId="{CC6A71DA-D7D4-3344-8483-9804A91B28B6}" type="pres">
      <dgm:prSet presAssocID="{41EC6B69-125A-49E2-B809-AAEBFC832E8E}" presName="composite" presStyleCnt="0"/>
      <dgm:spPr/>
    </dgm:pt>
    <dgm:pt modelId="{C1389879-4EB3-2141-9786-4E36FC067981}" type="pres">
      <dgm:prSet presAssocID="{41EC6B69-125A-49E2-B809-AAEBFC832E8E}" presName="background" presStyleLbl="node0" presStyleIdx="0" presStyleCnt="3"/>
      <dgm:spPr/>
    </dgm:pt>
    <dgm:pt modelId="{6E94107B-A746-8A46-8FD5-920A2685B130}" type="pres">
      <dgm:prSet presAssocID="{41EC6B69-125A-49E2-B809-AAEBFC832E8E}" presName="text" presStyleLbl="fgAcc0" presStyleIdx="0" presStyleCnt="3">
        <dgm:presLayoutVars>
          <dgm:chPref val="3"/>
        </dgm:presLayoutVars>
      </dgm:prSet>
      <dgm:spPr/>
    </dgm:pt>
    <dgm:pt modelId="{CB7BBDB8-18EF-6846-9A7F-9DA4F726FDEB}" type="pres">
      <dgm:prSet presAssocID="{41EC6B69-125A-49E2-B809-AAEBFC832E8E}" presName="hierChild2" presStyleCnt="0"/>
      <dgm:spPr/>
    </dgm:pt>
    <dgm:pt modelId="{B1B001AF-A30F-194C-9BF0-5E42AB272D94}" type="pres">
      <dgm:prSet presAssocID="{F74557C7-4A4F-482E-884F-BDB7553C2C1D}" presName="hierRoot1" presStyleCnt="0"/>
      <dgm:spPr/>
    </dgm:pt>
    <dgm:pt modelId="{B5151E00-83FD-0640-AD4A-5A824DBCCA73}" type="pres">
      <dgm:prSet presAssocID="{F74557C7-4A4F-482E-884F-BDB7553C2C1D}" presName="composite" presStyleCnt="0"/>
      <dgm:spPr/>
    </dgm:pt>
    <dgm:pt modelId="{26371B24-0C4E-7349-8DD1-C049E16B9716}" type="pres">
      <dgm:prSet presAssocID="{F74557C7-4A4F-482E-884F-BDB7553C2C1D}" presName="background" presStyleLbl="node0" presStyleIdx="1" presStyleCnt="3"/>
      <dgm:spPr/>
    </dgm:pt>
    <dgm:pt modelId="{90B59ED5-845E-1D42-845F-AF465C01AE7E}" type="pres">
      <dgm:prSet presAssocID="{F74557C7-4A4F-482E-884F-BDB7553C2C1D}" presName="text" presStyleLbl="fgAcc0" presStyleIdx="1" presStyleCnt="3">
        <dgm:presLayoutVars>
          <dgm:chPref val="3"/>
        </dgm:presLayoutVars>
      </dgm:prSet>
      <dgm:spPr/>
    </dgm:pt>
    <dgm:pt modelId="{A371A980-EFF2-404C-A065-A61D5B725874}" type="pres">
      <dgm:prSet presAssocID="{F74557C7-4A4F-482E-884F-BDB7553C2C1D}" presName="hierChild2" presStyleCnt="0"/>
      <dgm:spPr/>
    </dgm:pt>
    <dgm:pt modelId="{46ED0A1D-DC7E-8B46-8E3F-AAB17C34259A}" type="pres">
      <dgm:prSet presAssocID="{416F1984-C4A2-451D-97D3-29CE1D456D14}" presName="hierRoot1" presStyleCnt="0"/>
      <dgm:spPr/>
    </dgm:pt>
    <dgm:pt modelId="{695CB76F-DF3C-D54B-8F22-CDB64C18B7F3}" type="pres">
      <dgm:prSet presAssocID="{416F1984-C4A2-451D-97D3-29CE1D456D14}" presName="composite" presStyleCnt="0"/>
      <dgm:spPr/>
    </dgm:pt>
    <dgm:pt modelId="{275B343F-DFBB-6741-9929-40FF9DD07C5D}" type="pres">
      <dgm:prSet presAssocID="{416F1984-C4A2-451D-97D3-29CE1D456D14}" presName="background" presStyleLbl="node0" presStyleIdx="2" presStyleCnt="3"/>
      <dgm:spPr/>
    </dgm:pt>
    <dgm:pt modelId="{AF4D6F9C-3795-7C4F-B538-D3002D05AADE}" type="pres">
      <dgm:prSet presAssocID="{416F1984-C4A2-451D-97D3-29CE1D456D14}" presName="text" presStyleLbl="fgAcc0" presStyleIdx="2" presStyleCnt="3">
        <dgm:presLayoutVars>
          <dgm:chPref val="3"/>
        </dgm:presLayoutVars>
      </dgm:prSet>
      <dgm:spPr/>
    </dgm:pt>
    <dgm:pt modelId="{B1EADC7A-4958-C747-8344-7E6D22B5BF35}" type="pres">
      <dgm:prSet presAssocID="{416F1984-C4A2-451D-97D3-29CE1D456D14}" presName="hierChild2" presStyleCnt="0"/>
      <dgm:spPr/>
    </dgm:pt>
  </dgm:ptLst>
  <dgm:cxnLst>
    <dgm:cxn modelId="{33B0AE16-C7FA-4C5F-A82F-2985C34A16C4}" srcId="{459D3DE3-4DB2-4947-A83E-90852D795A45}" destId="{41EC6B69-125A-49E2-B809-AAEBFC832E8E}" srcOrd="0" destOrd="0" parTransId="{58759A36-2F1C-4A8A-85CA-33F0F5EED974}" sibTransId="{A74E96D1-0472-40CC-9010-A8C1D8BD8B92}"/>
    <dgm:cxn modelId="{D8545744-CE50-476D-BFE6-8B69848FF9D9}" srcId="{459D3DE3-4DB2-4947-A83E-90852D795A45}" destId="{F74557C7-4A4F-482E-884F-BDB7553C2C1D}" srcOrd="1" destOrd="0" parTransId="{5FDE8215-D7E2-4AD4-A37D-AFA0E702EE6E}" sibTransId="{BD3A668D-B127-4CF9-8525-EADA6AD43F09}"/>
    <dgm:cxn modelId="{0F96E446-6D2C-4E5C-8454-A7F71FDDB156}" srcId="{459D3DE3-4DB2-4947-A83E-90852D795A45}" destId="{416F1984-C4A2-451D-97D3-29CE1D456D14}" srcOrd="2" destOrd="0" parTransId="{27ACB939-F9DE-45CA-8294-9B58CDEBD02B}" sibTransId="{45A43D6B-3978-4659-826C-3FADF9CB9C17}"/>
    <dgm:cxn modelId="{4EAE0B54-E74E-8042-9541-68E2254A926B}" type="presOf" srcId="{416F1984-C4A2-451D-97D3-29CE1D456D14}" destId="{AF4D6F9C-3795-7C4F-B538-D3002D05AADE}" srcOrd="0" destOrd="0" presId="urn:microsoft.com/office/officeart/2005/8/layout/hierarchy1"/>
    <dgm:cxn modelId="{679EC4A0-5526-4948-82E5-188D4C2CAD40}" type="presOf" srcId="{459D3DE3-4DB2-4947-A83E-90852D795A45}" destId="{7B8C5E9E-482B-1C4F-BEF7-12D92C5D4A4B}" srcOrd="0" destOrd="0" presId="urn:microsoft.com/office/officeart/2005/8/layout/hierarchy1"/>
    <dgm:cxn modelId="{1EAA2FA4-DA3A-C04F-B76D-2552FA1D5E0B}" type="presOf" srcId="{41EC6B69-125A-49E2-B809-AAEBFC832E8E}" destId="{6E94107B-A746-8A46-8FD5-920A2685B130}" srcOrd="0" destOrd="0" presId="urn:microsoft.com/office/officeart/2005/8/layout/hierarchy1"/>
    <dgm:cxn modelId="{8BC710C6-4AB5-134E-8B00-DF64CFBBA391}" type="presOf" srcId="{F74557C7-4A4F-482E-884F-BDB7553C2C1D}" destId="{90B59ED5-845E-1D42-845F-AF465C01AE7E}" srcOrd="0" destOrd="0" presId="urn:microsoft.com/office/officeart/2005/8/layout/hierarchy1"/>
    <dgm:cxn modelId="{4F6DFF69-5E20-DF4E-9782-1E5B6A759674}" type="presParOf" srcId="{7B8C5E9E-482B-1C4F-BEF7-12D92C5D4A4B}" destId="{87BC431A-62E4-C845-B0C0-CAED27764886}" srcOrd="0" destOrd="0" presId="urn:microsoft.com/office/officeart/2005/8/layout/hierarchy1"/>
    <dgm:cxn modelId="{4C05CF03-BA3D-C943-B61F-BDC3F9727FEE}" type="presParOf" srcId="{87BC431A-62E4-C845-B0C0-CAED27764886}" destId="{CC6A71DA-D7D4-3344-8483-9804A91B28B6}" srcOrd="0" destOrd="0" presId="urn:microsoft.com/office/officeart/2005/8/layout/hierarchy1"/>
    <dgm:cxn modelId="{1C82A72E-3A86-314A-A0C3-EF7C96114DA2}" type="presParOf" srcId="{CC6A71DA-D7D4-3344-8483-9804A91B28B6}" destId="{C1389879-4EB3-2141-9786-4E36FC067981}" srcOrd="0" destOrd="0" presId="urn:microsoft.com/office/officeart/2005/8/layout/hierarchy1"/>
    <dgm:cxn modelId="{754B4FF3-9D9A-B645-B587-83A3F56B0EFA}" type="presParOf" srcId="{CC6A71DA-D7D4-3344-8483-9804A91B28B6}" destId="{6E94107B-A746-8A46-8FD5-920A2685B130}" srcOrd="1" destOrd="0" presId="urn:microsoft.com/office/officeart/2005/8/layout/hierarchy1"/>
    <dgm:cxn modelId="{1A069A78-F8F5-5345-907A-6255115E2866}" type="presParOf" srcId="{87BC431A-62E4-C845-B0C0-CAED27764886}" destId="{CB7BBDB8-18EF-6846-9A7F-9DA4F726FDEB}" srcOrd="1" destOrd="0" presId="urn:microsoft.com/office/officeart/2005/8/layout/hierarchy1"/>
    <dgm:cxn modelId="{F8AF8699-C155-6244-9E48-D2EAEFBC20EC}" type="presParOf" srcId="{7B8C5E9E-482B-1C4F-BEF7-12D92C5D4A4B}" destId="{B1B001AF-A30F-194C-9BF0-5E42AB272D94}" srcOrd="1" destOrd="0" presId="urn:microsoft.com/office/officeart/2005/8/layout/hierarchy1"/>
    <dgm:cxn modelId="{507D3C4E-0FDE-7E4F-A256-C8B58013F68F}" type="presParOf" srcId="{B1B001AF-A30F-194C-9BF0-5E42AB272D94}" destId="{B5151E00-83FD-0640-AD4A-5A824DBCCA73}" srcOrd="0" destOrd="0" presId="urn:microsoft.com/office/officeart/2005/8/layout/hierarchy1"/>
    <dgm:cxn modelId="{9508710F-CBB1-324B-94DB-A644A5501810}" type="presParOf" srcId="{B5151E00-83FD-0640-AD4A-5A824DBCCA73}" destId="{26371B24-0C4E-7349-8DD1-C049E16B9716}" srcOrd="0" destOrd="0" presId="urn:microsoft.com/office/officeart/2005/8/layout/hierarchy1"/>
    <dgm:cxn modelId="{8196440D-77F4-824B-BE8F-C2F39F73C5F0}" type="presParOf" srcId="{B5151E00-83FD-0640-AD4A-5A824DBCCA73}" destId="{90B59ED5-845E-1D42-845F-AF465C01AE7E}" srcOrd="1" destOrd="0" presId="urn:microsoft.com/office/officeart/2005/8/layout/hierarchy1"/>
    <dgm:cxn modelId="{8242A633-952A-1E41-B4E0-8A657BBEA0E9}" type="presParOf" srcId="{B1B001AF-A30F-194C-9BF0-5E42AB272D94}" destId="{A371A980-EFF2-404C-A065-A61D5B725874}" srcOrd="1" destOrd="0" presId="urn:microsoft.com/office/officeart/2005/8/layout/hierarchy1"/>
    <dgm:cxn modelId="{D23DED87-57F9-8045-A0E4-FF16D8F2E18B}" type="presParOf" srcId="{7B8C5E9E-482B-1C4F-BEF7-12D92C5D4A4B}" destId="{46ED0A1D-DC7E-8B46-8E3F-AAB17C34259A}" srcOrd="2" destOrd="0" presId="urn:microsoft.com/office/officeart/2005/8/layout/hierarchy1"/>
    <dgm:cxn modelId="{E5CADD2B-B42B-704F-BBD4-8705222CF512}" type="presParOf" srcId="{46ED0A1D-DC7E-8B46-8E3F-AAB17C34259A}" destId="{695CB76F-DF3C-D54B-8F22-CDB64C18B7F3}" srcOrd="0" destOrd="0" presId="urn:microsoft.com/office/officeart/2005/8/layout/hierarchy1"/>
    <dgm:cxn modelId="{F87603EE-0614-6B49-9D6B-1DAFD7F6169F}" type="presParOf" srcId="{695CB76F-DF3C-D54B-8F22-CDB64C18B7F3}" destId="{275B343F-DFBB-6741-9929-40FF9DD07C5D}" srcOrd="0" destOrd="0" presId="urn:microsoft.com/office/officeart/2005/8/layout/hierarchy1"/>
    <dgm:cxn modelId="{B6332A58-655D-F040-AAE6-EAF58D8EC949}" type="presParOf" srcId="{695CB76F-DF3C-D54B-8F22-CDB64C18B7F3}" destId="{AF4D6F9C-3795-7C4F-B538-D3002D05AADE}" srcOrd="1" destOrd="0" presId="urn:microsoft.com/office/officeart/2005/8/layout/hierarchy1"/>
    <dgm:cxn modelId="{57896445-5898-864F-BD8B-EB5C1E576A51}" type="presParOf" srcId="{46ED0A1D-DC7E-8B46-8E3F-AAB17C34259A}" destId="{B1EADC7A-4958-C747-8344-7E6D22B5BF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89879-4EB3-2141-9786-4E36FC067981}">
      <dsp:nvSpPr>
        <dsp:cNvPr id="0" name=""/>
        <dsp:cNvSpPr/>
      </dsp:nvSpPr>
      <dsp:spPr>
        <a:xfrm>
          <a:off x="0" y="587037"/>
          <a:ext cx="2794099" cy="1774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4107B-A746-8A46-8FD5-920A2685B130}">
      <dsp:nvSpPr>
        <dsp:cNvPr id="0" name=""/>
        <dsp:cNvSpPr/>
      </dsp:nvSpPr>
      <dsp:spPr>
        <a:xfrm>
          <a:off x="310455" y="881970"/>
          <a:ext cx="2794099" cy="1774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300" kern="1200" dirty="0"/>
            <a:t>Hybrid models can be used for accurate recommendation</a:t>
          </a:r>
          <a:endParaRPr lang="en-US" sz="2300" kern="1200" dirty="0"/>
        </a:p>
      </dsp:txBody>
      <dsp:txXfrm>
        <a:off x="362421" y="933936"/>
        <a:ext cx="2690167" cy="1670321"/>
      </dsp:txXfrm>
    </dsp:sp>
    <dsp:sp modelId="{26371B24-0C4E-7349-8DD1-C049E16B9716}">
      <dsp:nvSpPr>
        <dsp:cNvPr id="0" name=""/>
        <dsp:cNvSpPr/>
      </dsp:nvSpPr>
      <dsp:spPr>
        <a:xfrm>
          <a:off x="3415010" y="587037"/>
          <a:ext cx="2794099" cy="1774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ED5-845E-1D42-845F-AF465C01AE7E}">
      <dsp:nvSpPr>
        <dsp:cNvPr id="0" name=""/>
        <dsp:cNvSpPr/>
      </dsp:nvSpPr>
      <dsp:spPr>
        <a:xfrm>
          <a:off x="3725465" y="881970"/>
          <a:ext cx="2794099" cy="1774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300" kern="1200"/>
            <a:t>More features can be considered in similarity algorithms </a:t>
          </a:r>
          <a:endParaRPr lang="en-US" sz="2300" kern="1200"/>
        </a:p>
      </dsp:txBody>
      <dsp:txXfrm>
        <a:off x="3777431" y="933936"/>
        <a:ext cx="2690167" cy="1670321"/>
      </dsp:txXfrm>
    </dsp:sp>
    <dsp:sp modelId="{275B343F-DFBB-6741-9929-40FF9DD07C5D}">
      <dsp:nvSpPr>
        <dsp:cNvPr id="0" name=""/>
        <dsp:cNvSpPr/>
      </dsp:nvSpPr>
      <dsp:spPr>
        <a:xfrm>
          <a:off x="6830020" y="587037"/>
          <a:ext cx="2794099" cy="1774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D6F9C-3795-7C4F-B538-D3002D05AADE}">
      <dsp:nvSpPr>
        <dsp:cNvPr id="0" name=""/>
        <dsp:cNvSpPr/>
      </dsp:nvSpPr>
      <dsp:spPr>
        <a:xfrm>
          <a:off x="7140475" y="881970"/>
          <a:ext cx="2794099" cy="1774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300" kern="1200"/>
            <a:t>Streamlit can be used for interactive recommendations</a:t>
          </a:r>
          <a:endParaRPr lang="en-US" sz="2300" kern="1200"/>
        </a:p>
      </dsp:txBody>
      <dsp:txXfrm>
        <a:off x="7192441" y="933936"/>
        <a:ext cx="2690167" cy="1670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DADFF-F7A9-6E4D-9C99-30557EF7ECC1}" type="datetimeFigureOut">
              <a:rPr lang="en-DE" smtClean="0"/>
              <a:t>12/24/22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3FA8-DED5-7A40-8277-6196E1B76C0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5636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CSV okutmakta zorlandık,latin harf olmayan karakterler vardı bundan dolayı hata veriyordu, bunu encoding-latin ve error badlines ile sildik.</a:t>
            </a:r>
          </a:p>
          <a:p>
            <a:r>
              <a:rPr lang="en-DE" dirty="0"/>
              <a:t>Datamız ham halindeydi bu nedenle yazılan şehir ve ülkelerde hata çok fazlaydı.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43FA8-DED5-7A40-8277-6196E1B76C0F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1216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43FA8-DED5-7A40-8277-6196E1B76C0F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335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Age verisinde çok fazla eksik değer ve outlier değer vardı. Eksik değerleri  sildik ve outlierları baskılayarak 18-70 arası yaş aralığını aldık.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43FA8-DED5-7A40-8277-6196E1B76C0F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348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5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5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2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1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5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8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6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1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12/24/22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0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E530F59-DE25-9B5F-2FED-4FAAFB4A8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195305-FB27-4331-8243-C4D3338DC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EE8E7-4DCF-7B41-ACE3-2A5721AE6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42" y="728905"/>
            <a:ext cx="5041232" cy="3184274"/>
          </a:xfrm>
        </p:spPr>
        <p:txBody>
          <a:bodyPr>
            <a:normAutofit/>
          </a:bodyPr>
          <a:lstStyle/>
          <a:p>
            <a:pPr algn="l"/>
            <a:r>
              <a:rPr lang="tr-TR" sz="4800" dirty="0" err="1">
                <a:solidFill>
                  <a:srgbClr val="FFFFFF"/>
                </a:solidFill>
              </a:rPr>
              <a:t>Book</a:t>
            </a:r>
            <a:r>
              <a:rPr lang="tr-TR" sz="4800" dirty="0">
                <a:solidFill>
                  <a:srgbClr val="FFFFFF"/>
                </a:solidFill>
              </a:rPr>
              <a:t> </a:t>
            </a:r>
            <a:r>
              <a:rPr lang="tr-TR" sz="4800" dirty="0" err="1">
                <a:solidFill>
                  <a:srgbClr val="FFFFFF"/>
                </a:solidFill>
              </a:rPr>
              <a:t>Recommendation</a:t>
            </a:r>
            <a:r>
              <a:rPr lang="tr-TR" sz="4800" dirty="0">
                <a:solidFill>
                  <a:srgbClr val="FFFFFF"/>
                </a:solidFill>
              </a:rPr>
              <a:t> Project </a:t>
            </a:r>
            <a:br>
              <a:rPr lang="en-DE" dirty="0">
                <a:solidFill>
                  <a:srgbClr val="FFFFFF"/>
                </a:solidFill>
              </a:rPr>
            </a:br>
            <a:endParaRPr lang="en-DE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500B8-4AE1-FE49-8347-528672511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DE" dirty="0">
                <a:solidFill>
                  <a:srgbClr val="FFFFFF"/>
                </a:solidFill>
                <a:highlight>
                  <a:srgbClr val="800000"/>
                </a:highlight>
              </a:rPr>
              <a:t>Bookworms</a:t>
            </a:r>
          </a:p>
          <a:p>
            <a:pPr algn="l"/>
            <a:r>
              <a:rPr lang="en-DE" sz="1400" dirty="0">
                <a:solidFill>
                  <a:srgbClr val="FFFFFF"/>
                </a:solidFill>
              </a:rPr>
              <a:t>Gamze Baysallar</a:t>
            </a:r>
          </a:p>
          <a:p>
            <a:pPr algn="l"/>
            <a:r>
              <a:rPr lang="en-DE" sz="1400" dirty="0">
                <a:solidFill>
                  <a:srgbClr val="FFFFFF"/>
                </a:solidFill>
              </a:rPr>
              <a:t>Fatma Özcivan</a:t>
            </a:r>
          </a:p>
          <a:p>
            <a:pPr algn="l"/>
            <a:r>
              <a:rPr lang="en-DE" sz="1400" dirty="0">
                <a:solidFill>
                  <a:srgbClr val="FFFFFF"/>
                </a:solidFill>
              </a:rPr>
              <a:t>Elçin Dindar</a:t>
            </a:r>
          </a:p>
          <a:p>
            <a:pPr algn="l"/>
            <a:r>
              <a:rPr lang="en-DE" sz="1400" dirty="0">
                <a:solidFill>
                  <a:srgbClr val="FFFFFF"/>
                </a:solidFill>
              </a:rPr>
              <a:t>Nisa Kapukaya</a:t>
            </a:r>
          </a:p>
          <a:p>
            <a:pPr algn="l"/>
            <a:endParaRPr lang="en-DE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8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etin kutusu 4">
            <a:extLst>
              <a:ext uri="{FF2B5EF4-FFF2-40B4-BE49-F238E27FC236}">
                <a16:creationId xmlns:a16="http://schemas.microsoft.com/office/drawing/2014/main" id="{D8305A31-9CD7-134D-AD46-960D83CD1EEF}"/>
              </a:ext>
            </a:extLst>
          </p:cNvPr>
          <p:cNvSpPr txBox="1"/>
          <p:nvPr/>
        </p:nvSpPr>
        <p:spPr>
          <a:xfrm>
            <a:off x="2590801" y="441235"/>
            <a:ext cx="6773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INFORMATION</a:t>
            </a:r>
            <a:endParaRPr lang="tr-TR" sz="36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062A1AE7-F900-D642-9045-5E8857EA9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0" y="1767221"/>
            <a:ext cx="5943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Resim 1">
            <a:extLst>
              <a:ext uri="{FF2B5EF4-FFF2-40B4-BE49-F238E27FC236}">
                <a16:creationId xmlns:a16="http://schemas.microsoft.com/office/drawing/2014/main" id="{76B756FE-A04D-664E-8A22-886CA2500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" t="-623" r="25657" b="623"/>
          <a:stretch/>
        </p:blipFill>
        <p:spPr>
          <a:xfrm>
            <a:off x="6225597" y="2059850"/>
            <a:ext cx="5687243" cy="2689950"/>
          </a:xfrm>
          <a:prstGeom prst="rect">
            <a:avLst/>
          </a:prstGeom>
        </p:spPr>
      </p:pic>
      <p:pic>
        <p:nvPicPr>
          <p:cNvPr id="19" name="Resim 5">
            <a:extLst>
              <a:ext uri="{FF2B5EF4-FFF2-40B4-BE49-F238E27FC236}">
                <a16:creationId xmlns:a16="http://schemas.microsoft.com/office/drawing/2014/main" id="{8081ACAC-1790-2D44-9706-BF03011B5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9" y="5628764"/>
            <a:ext cx="5460681" cy="968206"/>
          </a:xfrm>
          <a:prstGeom prst="rect">
            <a:avLst/>
          </a:prstGeom>
        </p:spPr>
      </p:pic>
      <p:pic>
        <p:nvPicPr>
          <p:cNvPr id="21" name="Resim 6">
            <a:extLst>
              <a:ext uri="{FF2B5EF4-FFF2-40B4-BE49-F238E27FC236}">
                <a16:creationId xmlns:a16="http://schemas.microsoft.com/office/drawing/2014/main" id="{5C610CFF-775C-7D4A-92F1-E3C73695D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541" y="5772151"/>
            <a:ext cx="5737918" cy="754736"/>
          </a:xfrm>
          <a:prstGeom prst="rect">
            <a:avLst/>
          </a:prstGeom>
        </p:spPr>
      </p:pic>
      <p:sp>
        <p:nvSpPr>
          <p:cNvPr id="22" name="Metin kutusu 8">
            <a:extLst>
              <a:ext uri="{FF2B5EF4-FFF2-40B4-BE49-F238E27FC236}">
                <a16:creationId xmlns:a16="http://schemas.microsoft.com/office/drawing/2014/main" id="{988C8891-4DA4-404B-AC94-3B8FFBDD94B7}"/>
              </a:ext>
            </a:extLst>
          </p:cNvPr>
          <p:cNvSpPr txBox="1"/>
          <p:nvPr/>
        </p:nvSpPr>
        <p:spPr>
          <a:xfrm>
            <a:off x="332624" y="1282204"/>
            <a:ext cx="12236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Age Analysis</a:t>
            </a:r>
          </a:p>
        </p:txBody>
      </p:sp>
    </p:spTree>
    <p:extLst>
      <p:ext uri="{BB962C8B-B14F-4D97-AF65-F5344CB8AC3E}">
        <p14:creationId xmlns:p14="http://schemas.microsoft.com/office/powerpoint/2010/main" val="1481206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B3C7E-3257-1E4F-9CB2-708B8477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1"/>
            <a:ext cx="10515600" cy="981650"/>
          </a:xfrm>
        </p:spPr>
        <p:txBody>
          <a:bodyPr anchor="b">
            <a:normAutofit/>
          </a:bodyPr>
          <a:lstStyle/>
          <a:p>
            <a:r>
              <a:rPr lang="tr-TR" sz="4000" b="1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      </a:t>
            </a:r>
            <a:r>
              <a:rPr lang="tr-TR" sz="4000" b="1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RECOMMENDATION </a:t>
            </a:r>
            <a:r>
              <a:rPr lang="tr-TR" sz="4000" b="1" dirty="0">
                <a:solidFill>
                  <a:schemeClr val="tx1"/>
                </a:solidFill>
                <a:latin typeface="Helvetica Neue" panose="02000503000000020004" pitchFamily="2" charset="0"/>
              </a:rPr>
              <a:t>SYSTEMS</a:t>
            </a:r>
            <a:endParaRPr lang="en-DE" sz="4000" dirty="0">
              <a:solidFill>
                <a:schemeClr val="tx1"/>
              </a:solidFill>
            </a:endParaRPr>
          </a:p>
        </p:txBody>
      </p:sp>
      <p:sp>
        <p:nvSpPr>
          <p:cNvPr id="11" name="Metin kutusu 4">
            <a:extLst>
              <a:ext uri="{FF2B5EF4-FFF2-40B4-BE49-F238E27FC236}">
                <a16:creationId xmlns:a16="http://schemas.microsoft.com/office/drawing/2014/main" id="{9D3D2B5C-BBF2-F544-B7AE-732CBA54BB97}"/>
              </a:ext>
            </a:extLst>
          </p:cNvPr>
          <p:cNvSpPr txBox="1"/>
          <p:nvPr/>
        </p:nvSpPr>
        <p:spPr>
          <a:xfrm>
            <a:off x="434282" y="1536898"/>
            <a:ext cx="57379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16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 to predict users' interests and recommend product items that quite likely are interesting for them. </a:t>
            </a:r>
          </a:p>
          <a:p>
            <a:pPr algn="l"/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are among the most powerful machine learning systems that online retailers implement in order to drive sales.</a:t>
            </a:r>
          </a:p>
          <a:p>
            <a:pPr algn="l"/>
            <a:endParaRPr lang="tr-TR" sz="1600" b="0" i="0" u="none" strike="noStrike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Recommender systems function with two kinds of information: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600" b="1" i="1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information</a:t>
            </a:r>
            <a:r>
              <a:rPr lang="tr-TR" sz="1600" b="1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is information about </a:t>
            </a:r>
            <a:r>
              <a:rPr lang="tr-TR" sz="1600" b="1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(keywords, categories, etc.) and users (preferences, profiles,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600" b="1" i="1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User-item interactions</a:t>
            </a:r>
            <a:r>
              <a:rPr lang="tr-TR" sz="1600" b="0" i="1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This is information such as </a:t>
            </a:r>
            <a:r>
              <a:rPr lang="tr-TR" sz="1600" b="1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ratings, number of purchases</a:t>
            </a:r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likes, etc.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1600" b="0" i="0" u="none" strike="noStrike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tr-TR" sz="16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hree algorithms used in recommender systems: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600" b="0" i="1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</a:t>
            </a:r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systems, which use </a:t>
            </a:r>
            <a:r>
              <a:rPr lang="tr-TR" sz="1600" b="1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600" b="0" i="1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</a:t>
            </a:r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systems, which are based on </a:t>
            </a:r>
            <a:r>
              <a:rPr lang="tr-TR" sz="1600" b="1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user-item interactions.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600" b="0" i="1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systems</a:t>
            </a:r>
            <a:r>
              <a:rPr lang="tr-TR" sz="1600" b="0" i="0" u="none" strike="noStrike" noProof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combine both types of information with the aim of avoiding problems that are generated when working with just one kind.</a:t>
            </a:r>
          </a:p>
        </p:txBody>
      </p:sp>
      <p:pic>
        <p:nvPicPr>
          <p:cNvPr id="13" name="Resim 7">
            <a:extLst>
              <a:ext uri="{FF2B5EF4-FFF2-40B4-BE49-F238E27FC236}">
                <a16:creationId xmlns:a16="http://schemas.microsoft.com/office/drawing/2014/main" id="{DE5E7685-DF68-2742-850A-2D405E64B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62"/>
          <a:stretch/>
        </p:blipFill>
        <p:spPr>
          <a:xfrm>
            <a:off x="7106523" y="1552489"/>
            <a:ext cx="4426940" cy="2207138"/>
          </a:xfrm>
          <a:prstGeom prst="rect">
            <a:avLst/>
          </a:prstGeom>
        </p:spPr>
      </p:pic>
      <p:pic>
        <p:nvPicPr>
          <p:cNvPr id="15" name="Resim 8">
            <a:extLst>
              <a:ext uri="{FF2B5EF4-FFF2-40B4-BE49-F238E27FC236}">
                <a16:creationId xmlns:a16="http://schemas.microsoft.com/office/drawing/2014/main" id="{788F03AE-B38D-1942-A017-361D23D94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62"/>
          <a:stretch/>
        </p:blipFill>
        <p:spPr>
          <a:xfrm>
            <a:off x="7079259" y="4063032"/>
            <a:ext cx="4426940" cy="26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0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C2942-E09E-EE40-9B3C-D2B2A5A5CC2E}"/>
              </a:ext>
            </a:extLst>
          </p:cNvPr>
          <p:cNvSpPr txBox="1"/>
          <p:nvPr/>
        </p:nvSpPr>
        <p:spPr>
          <a:xfrm>
            <a:off x="838199" y="4200525"/>
            <a:ext cx="5257801" cy="2097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u="none" strike="noStrike" dirty="0">
                <a:effectLst/>
                <a:latin typeface="+mj-lt"/>
                <a:cs typeface="Angsana New" panose="02020603050405020304" pitchFamily="18" charset="-34"/>
              </a:rPr>
              <a:t>POPULARITY BASED RECOMMENDATION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b="1" i="0" u="none" strike="noStrike" dirty="0">
              <a:solidFill>
                <a:srgbClr val="FFFFFF"/>
              </a:solidFill>
              <a:effectLst/>
              <a:latin typeface="+mj-lt"/>
              <a:cs typeface="Angsana New" panose="02020603050405020304" pitchFamily="18" charset="-34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Resim 10" descr="Timeline&#10;&#10;Description automatically generated with low confidence">
            <a:extLst>
              <a:ext uri="{FF2B5EF4-FFF2-40B4-BE49-F238E27FC236}">
                <a16:creationId xmlns:a16="http://schemas.microsoft.com/office/drawing/2014/main" id="{BD82D5D0-D728-1641-A904-8A2132B501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302468" y="429341"/>
            <a:ext cx="9587063" cy="3235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30616-1DE3-FB46-A1F0-2DB7311F919F}"/>
              </a:ext>
            </a:extLst>
          </p:cNvPr>
          <p:cNvSpPr txBox="1"/>
          <p:nvPr/>
        </p:nvSpPr>
        <p:spPr>
          <a:xfrm>
            <a:off x="6172199" y="4002438"/>
            <a:ext cx="5195224" cy="2398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W</a:t>
            </a:r>
            <a:r>
              <a:rPr lang="en-US" b="0" i="0" u="none" strike="noStrike" dirty="0">
                <a:effectLst/>
              </a:rPr>
              <a:t>orks on the principle of popularity and or anything which is in trend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</a:rPr>
              <a:t>check about the product or movie which are in trend or are most popular among the users and directly recommend those.</a:t>
            </a:r>
            <a:endParaRPr lang="en-US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Google News: News filtered by trending and most popular </a:t>
            </a:r>
            <a:r>
              <a:rPr lang="en-US" dirty="0" err="1"/>
              <a:t>news.YouTube</a:t>
            </a:r>
            <a:r>
              <a:rPr lang="en-US" dirty="0"/>
              <a:t>: Trending videos.</a:t>
            </a:r>
          </a:p>
        </p:txBody>
      </p:sp>
    </p:spTree>
    <p:extLst>
      <p:ext uri="{BB962C8B-B14F-4D97-AF65-F5344CB8AC3E}">
        <p14:creationId xmlns:p14="http://schemas.microsoft.com/office/powerpoint/2010/main" val="332144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1CA54-7C73-0740-9898-3D02F1BF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25" y="282042"/>
            <a:ext cx="5872993" cy="23980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u="none" strike="noStrike" dirty="0">
                <a:solidFill>
                  <a:schemeClr val="tx1"/>
                </a:solidFill>
                <a:effectLst/>
              </a:rPr>
              <a:t>ITEM BASED</a:t>
            </a:r>
            <a:br>
              <a:rPr lang="en-US" sz="4400" b="1" i="0" u="none" strike="noStrike" dirty="0">
                <a:solidFill>
                  <a:schemeClr val="tx1"/>
                </a:solidFill>
                <a:effectLst/>
              </a:rPr>
            </a:br>
            <a:r>
              <a:rPr lang="en-US" sz="4400" b="1" i="0" u="none" strike="noStrike" dirty="0">
                <a:solidFill>
                  <a:schemeClr val="tx1"/>
                </a:solidFill>
                <a:effectLst/>
              </a:rPr>
              <a:t>RECOMMENDATION</a:t>
            </a:r>
            <a:br>
              <a:rPr lang="en-US" sz="4400" b="1" i="0" u="none" strike="noStrike" dirty="0">
                <a:solidFill>
                  <a:srgbClr val="FFFFFF"/>
                </a:solidFill>
                <a:effectLst/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38862-734C-1041-A8C7-50AB3C9AF2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7832560" y="3146126"/>
            <a:ext cx="3880312" cy="21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8C1BB-252D-1646-98F3-97BEF765C9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35062" y="2997753"/>
            <a:ext cx="6857999" cy="2526708"/>
          </a:xfrm>
          <a:prstGeom prst="rect">
            <a:avLst/>
          </a:prstGeom>
        </p:spPr>
      </p:pic>
      <p:pic>
        <p:nvPicPr>
          <p:cNvPr id="17" name="Resim 1">
            <a:extLst>
              <a:ext uri="{FF2B5EF4-FFF2-40B4-BE49-F238E27FC236}">
                <a16:creationId xmlns:a16="http://schemas.microsoft.com/office/drawing/2014/main" id="{D8784FF0-36D9-924F-9FA1-DE3FA3E6E7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49065" y="5864527"/>
            <a:ext cx="11090821" cy="720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2EDC1-3644-0C4F-843C-EEB9853B3B6E}"/>
              </a:ext>
            </a:extLst>
          </p:cNvPr>
          <p:cNvSpPr txBox="1"/>
          <p:nvPr/>
        </p:nvSpPr>
        <p:spPr>
          <a:xfrm>
            <a:off x="6853430" y="339184"/>
            <a:ext cx="4419599" cy="2398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Works on the principle of similar content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/>
              <a:t>There are various fundamentals attributes that are used to compute the similarity while checking about similar content.: Euclidean Distance, Cosine Similarity, Jaccard Similarity:</a:t>
            </a:r>
          </a:p>
        </p:txBody>
      </p:sp>
    </p:spTree>
    <p:extLst>
      <p:ext uri="{BB962C8B-B14F-4D97-AF65-F5344CB8AC3E}">
        <p14:creationId xmlns:p14="http://schemas.microsoft.com/office/powerpoint/2010/main" val="395385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6F9D52-768A-1C45-BF59-8D6D6E3BD250}"/>
              </a:ext>
            </a:extLst>
          </p:cNvPr>
          <p:cNvSpPr txBox="1"/>
          <p:nvPr/>
        </p:nvSpPr>
        <p:spPr>
          <a:xfrm>
            <a:off x="-6287" y="721989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USER-BASED</a:t>
            </a:r>
          </a:p>
          <a:p>
            <a:pPr algn="ctr"/>
            <a:r>
              <a:rPr lang="tr-TR" sz="3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RECOMMENDATION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936C9-4E43-5B4A-91DD-40609F8FA388}"/>
              </a:ext>
            </a:extLst>
          </p:cNvPr>
          <p:cNvSpPr txBox="1"/>
          <p:nvPr/>
        </p:nvSpPr>
        <p:spPr>
          <a:xfrm>
            <a:off x="552479" y="2644306"/>
            <a:ext cx="5387643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 suited to problem with known data on users (age, gender, occupation, </a:t>
            </a:r>
            <a:r>
              <a:rPr lang="en-US" sz="2000" b="0" i="0" u="none" strike="noStrike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2125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ims at finding similar users and recommendations are made to a user based on what a similar user has liked.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similarity between users is calculated using either Cosine Similarity or Pearson Correlation.</a:t>
            </a:r>
          </a:p>
          <a:p>
            <a:pPr algn="l"/>
            <a:endParaRPr lang="tr-TR" sz="1800" b="1" i="0" u="none" strike="noStrike" dirty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Resim 7">
            <a:extLst>
              <a:ext uri="{FF2B5EF4-FFF2-40B4-BE49-F238E27FC236}">
                <a16:creationId xmlns:a16="http://schemas.microsoft.com/office/drawing/2014/main" id="{30976DA3-8660-2F43-9562-5101F6E8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050" y="623659"/>
            <a:ext cx="5650532" cy="48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9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F897A-99D2-2A40-8F29-C5323363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7251"/>
            <a:ext cx="7642913" cy="11715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                   FUTURE WORKS</a:t>
            </a:r>
          </a:p>
        </p:txBody>
      </p:sp>
      <p:graphicFrame>
        <p:nvGraphicFramePr>
          <p:cNvPr id="22" name="TextBox 3">
            <a:extLst>
              <a:ext uri="{FF2B5EF4-FFF2-40B4-BE49-F238E27FC236}">
                <a16:creationId xmlns:a16="http://schemas.microsoft.com/office/drawing/2014/main" id="{4EB6B669-D6E3-F24A-F4FD-2BBF50C7E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418013"/>
              </p:ext>
            </p:extLst>
          </p:nvPr>
        </p:nvGraphicFramePr>
        <p:xfrm>
          <a:off x="838200" y="2933701"/>
          <a:ext cx="9934575" cy="3243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073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ame 2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D733D-0D84-534D-8475-4508C934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655" y="1869427"/>
            <a:ext cx="424247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Thank you !</a:t>
            </a:r>
            <a:br>
              <a:rPr lang="en-US" sz="5400" dirty="0">
                <a:solidFill>
                  <a:schemeClr val="tx1"/>
                </a:solidFill>
              </a:rPr>
            </a:b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Smiling Face with No Fill">
            <a:extLst>
              <a:ext uri="{FF2B5EF4-FFF2-40B4-BE49-F238E27FC236}">
                <a16:creationId xmlns:a16="http://schemas.microsoft.com/office/drawing/2014/main" id="{B8FDEF4C-8A29-4D80-7EAE-52DBCBCD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328" y="502617"/>
            <a:ext cx="5863258" cy="58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5FE17-4E9F-D340-ADC2-73C5DE1F2B37}"/>
              </a:ext>
            </a:extLst>
          </p:cNvPr>
          <p:cNvSpPr/>
          <p:nvPr/>
        </p:nvSpPr>
        <p:spPr>
          <a:xfrm>
            <a:off x="1049411" y="7290314"/>
            <a:ext cx="22285178" cy="595035"/>
          </a:xfrm>
          <a:prstGeom prst="rect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Times New Roman" panose="02020603050405020304" pitchFamily="18" charset="0"/>
              <a:ea typeface="Helvetica Neue Medium"/>
              <a:cs typeface="Times New Roman" panose="02020603050405020304" pitchFamily="18" charset="0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4911E1-7C68-994E-B58D-907192F8E9AE}"/>
              </a:ext>
            </a:extLst>
          </p:cNvPr>
          <p:cNvSpPr txBox="1"/>
          <p:nvPr/>
        </p:nvSpPr>
        <p:spPr>
          <a:xfrm>
            <a:off x="204537" y="453315"/>
            <a:ext cx="13001939" cy="1631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Objective:</a:t>
            </a:r>
          </a:p>
          <a:p>
            <a:pPr algn="l"/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recommendations to the users based on hybrid filters.                     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key results such as “top rated books”, “most rated authors” etc.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key insights in terms of age groups &amp; locations of the users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A96C8-6E17-4D4A-A8FE-B974305D0075}"/>
              </a:ext>
            </a:extLst>
          </p:cNvPr>
          <p:cNvSpPr txBox="1"/>
          <p:nvPr/>
        </p:nvSpPr>
        <p:spPr>
          <a:xfrm>
            <a:off x="204537" y="2245484"/>
            <a:ext cx="12698940" cy="3600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Understanding/Summary:</a:t>
            </a:r>
          </a:p>
          <a:p>
            <a:pPr algn="l"/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consists of 3 CSV files: “Book Ratings”, “Books”, “Users”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ID, Location, Age data are provided in “Users” file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title, Author, Publisher, ISBN data are provided in “Books” file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ID, ISBN and Book Ratings data are provided in “Book Ratings” file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AD39C2-B4B4-B240-AE54-9CF7268D319E}"/>
              </a:ext>
            </a:extLst>
          </p:cNvPr>
          <p:cNvSpPr txBox="1"/>
          <p:nvPr/>
        </p:nvSpPr>
        <p:spPr>
          <a:xfrm>
            <a:off x="204537" y="4321429"/>
            <a:ext cx="11859125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Analytical Solutions:</a:t>
            </a:r>
          </a:p>
          <a:p>
            <a:pPr algn="l"/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: Data Preparation Process, Summary Tables and Graphs,  Statistical Tests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will be analysed by the help of Excel, Python and the key findings will be illustrated with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PowerBI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6514076-C689-FF42-97B6-0DBB01738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5694" y="1887020"/>
            <a:ext cx="3259696" cy="22328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603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ame 2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884203-7A1F-4059-B697-23D53FA8A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AE12D6A8-795F-441C-B70F-F3E0D262F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909" y="1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77E975BE-D56B-41D7-A042-1DB14B6EB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82C85-D416-FD48-8062-3A7BF98F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852"/>
            <a:ext cx="6402062" cy="7092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u="none" strike="noStrike">
                <a:solidFill>
                  <a:srgbClr val="FFFFFF"/>
                </a:solidFill>
                <a:effectLst/>
              </a:rPr>
              <a:t> </a:t>
            </a:r>
            <a:r>
              <a:rPr lang="en-US" sz="3600" b="1" i="0" u="none" strike="noStrike">
                <a:solidFill>
                  <a:schemeClr val="tx1"/>
                </a:solidFill>
                <a:effectLst/>
              </a:rPr>
              <a:t>ANALYSIS OF THE TABLES</a:t>
            </a:r>
            <a:endParaRPr lang="en-US" sz="5000" dirty="0">
              <a:solidFill>
                <a:srgbClr val="FFFFFF"/>
              </a:solidFill>
            </a:endParaRPr>
          </a:p>
        </p:txBody>
      </p:sp>
      <p:pic>
        <p:nvPicPr>
          <p:cNvPr id="9" name="Resim 21">
            <a:extLst>
              <a:ext uri="{FF2B5EF4-FFF2-40B4-BE49-F238E27FC236}">
                <a16:creationId xmlns:a16="http://schemas.microsoft.com/office/drawing/2014/main" id="{7DB9C097-42E4-8A47-A137-BCE8034075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481424" y="739896"/>
            <a:ext cx="3631214" cy="2496461"/>
          </a:xfrm>
          <a:prstGeom prst="rect">
            <a:avLst/>
          </a:prstGeom>
        </p:spPr>
      </p:pic>
      <p:pic>
        <p:nvPicPr>
          <p:cNvPr id="7" name="Resim 11">
            <a:extLst>
              <a:ext uri="{FF2B5EF4-FFF2-40B4-BE49-F238E27FC236}">
                <a16:creationId xmlns:a16="http://schemas.microsoft.com/office/drawing/2014/main" id="{DFE80BD0-8904-864C-9EBD-C0380AE890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240262" y="3328893"/>
            <a:ext cx="4113538" cy="2789211"/>
          </a:xfrm>
          <a:prstGeom prst="rect">
            <a:avLst/>
          </a:prstGeom>
        </p:spPr>
      </p:pic>
      <p:pic>
        <p:nvPicPr>
          <p:cNvPr id="8" name="Resim 20">
            <a:extLst>
              <a:ext uri="{FF2B5EF4-FFF2-40B4-BE49-F238E27FC236}">
                <a16:creationId xmlns:a16="http://schemas.microsoft.com/office/drawing/2014/main" id="{F8F7BBDE-657A-9F44-B5F9-197E6131A7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30524" y="3303787"/>
            <a:ext cx="5641726" cy="29054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16315A-DD9B-ED4E-8FA7-DFA6581EE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663" y="1200150"/>
            <a:ext cx="3259987" cy="17719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1348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3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9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23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08D1C-2EF2-EF4E-A3D9-F21A2C0E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338" y="288132"/>
            <a:ext cx="2443163" cy="785812"/>
          </a:xfrm>
        </p:spPr>
        <p:txBody>
          <a:bodyPr anchor="b">
            <a:normAutofit fontScale="90000"/>
          </a:bodyPr>
          <a:lstStyle/>
          <a:p>
            <a:r>
              <a:rPr lang="tr-TR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tr-TR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en-DE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96D2C-3FF6-D54E-B585-B6487993D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9101"/>
            <a:ext cx="6500751" cy="4487862"/>
          </a:xfrm>
        </p:spPr>
        <p:txBody>
          <a:bodyPr>
            <a:normAutofit fontScale="92500"/>
          </a:bodyPr>
          <a:lstStyle/>
          <a:p>
            <a:pPr marL="228600" indent="0">
              <a:lnSpc>
                <a:spcPct val="100000"/>
              </a:lnSpc>
              <a:buNone/>
            </a:pPr>
            <a:r>
              <a:rPr lang="en-GB" sz="16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questions are we looking for answers to?</a:t>
            </a:r>
          </a:p>
          <a:p>
            <a:pPr marL="228600" indent="0">
              <a:lnSpc>
                <a:spcPct val="100000"/>
              </a:lnSpc>
              <a:buNone/>
            </a:pPr>
            <a:endParaRPr lang="en-GB" sz="16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unique number of people (</a:t>
            </a:r>
            <a:r>
              <a:rPr lang="en-GB" sz="16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userıd</a:t>
            </a:r>
            <a:r>
              <a:rPr lang="en-GB" sz="16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books are rated?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is the user with the highest rating and how many ratings did he give?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average rating of the author with more than 50 ratings?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to comment on the average rating according to the book’s author?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Shall we search and fill in the illogical years one by one on the internet?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the merge process, there are null values on the same line for a book title, book author,  year, and publisher.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6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we delete these values completely or fill these values with appropriate data?</a:t>
            </a:r>
          </a:p>
          <a:p>
            <a:pPr>
              <a:lnSpc>
                <a:spcPct val="100000"/>
              </a:lnSpc>
            </a:pPr>
            <a:endParaRPr lang="en-DE" sz="1000" dirty="0">
              <a:solidFill>
                <a:srgbClr val="FFFFFF"/>
              </a:solidFill>
            </a:endParaRPr>
          </a:p>
        </p:txBody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2EDB7FB2-4012-481D-B3D1-7301CCF6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4982" y="-1328"/>
            <a:ext cx="440701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F35C8148-5CA6-590D-BD5D-706693A28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30433" r="33421"/>
          <a:stretch/>
        </p:blipFill>
        <p:spPr>
          <a:xfrm>
            <a:off x="7784982" y="-1328"/>
            <a:ext cx="4407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6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C49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Resim 4" descr="Chart, histogram&#10;&#10;Description automatically generated">
            <a:extLst>
              <a:ext uri="{FF2B5EF4-FFF2-40B4-BE49-F238E27FC236}">
                <a16:creationId xmlns:a16="http://schemas.microsoft.com/office/drawing/2014/main" id="{C44B6A7D-DF49-3F49-A251-91D93FE9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37" y="1482455"/>
            <a:ext cx="6253058" cy="389252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Resim 1" descr="Chart, bar chart&#10;&#10;Description automatically generated">
            <a:extLst>
              <a:ext uri="{FF2B5EF4-FFF2-40B4-BE49-F238E27FC236}">
                <a16:creationId xmlns:a16="http://schemas.microsoft.com/office/drawing/2014/main" id="{2265321D-75CF-3843-8D12-01CB372E7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059" y="1161334"/>
            <a:ext cx="3502643" cy="214536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380D395-C0B2-6743-91E7-6DD49BD2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9464" y="4567654"/>
            <a:ext cx="3256666" cy="14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80A7C2-B387-9740-8707-2798AF50D83F}"/>
              </a:ext>
            </a:extLst>
          </p:cNvPr>
          <p:cNvSpPr txBox="1"/>
          <p:nvPr/>
        </p:nvSpPr>
        <p:spPr>
          <a:xfrm>
            <a:off x="2357438" y="671513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   Age 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88CB9-E052-E04B-879E-1250CC467711}"/>
              </a:ext>
            </a:extLst>
          </p:cNvPr>
          <p:cNvSpPr txBox="1"/>
          <p:nvPr/>
        </p:nvSpPr>
        <p:spPr>
          <a:xfrm>
            <a:off x="8658225" y="657225"/>
            <a:ext cx="21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Book Rating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F2716-F34C-094B-85AD-C7BE19B06B4D}"/>
              </a:ext>
            </a:extLst>
          </p:cNvPr>
          <p:cNvSpPr txBox="1"/>
          <p:nvPr/>
        </p:nvSpPr>
        <p:spPr>
          <a:xfrm>
            <a:off x="8458201" y="4229100"/>
            <a:ext cx="2300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Book Count by year</a:t>
            </a:r>
          </a:p>
        </p:txBody>
      </p:sp>
    </p:spTree>
    <p:extLst>
      <p:ext uri="{BB962C8B-B14F-4D97-AF65-F5344CB8AC3E}">
        <p14:creationId xmlns:p14="http://schemas.microsoft.com/office/powerpoint/2010/main" val="163826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127E192-73C5-E04F-BA27-3D5CCFC1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47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4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 ANALYSIS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8F23C4D-9748-A64E-9C80-6E60EC33F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8"/>
          <a:stretch/>
        </p:blipFill>
        <p:spPr bwMode="auto">
          <a:xfrm>
            <a:off x="5916271" y="2679476"/>
            <a:ext cx="6094325" cy="30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DF6DA27-7B9C-1D44-897B-EE943CEBB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9"/>
          <a:stretch/>
        </p:blipFill>
        <p:spPr bwMode="auto">
          <a:xfrm>
            <a:off x="-220709" y="2696815"/>
            <a:ext cx="6179330" cy="30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Resim 2">
            <a:extLst>
              <a:ext uri="{FF2B5EF4-FFF2-40B4-BE49-F238E27FC236}">
                <a16:creationId xmlns:a16="http://schemas.microsoft.com/office/drawing/2014/main" id="{1BB77129-3587-F34A-9C53-AC87679EF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214" y="1914170"/>
            <a:ext cx="5688522" cy="5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6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758BB8-CB33-3F48-8EF8-1C0493BA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0493"/>
          </a:xfrm>
        </p:spPr>
        <p:txBody>
          <a:bodyPr>
            <a:normAutofit fontScale="90000"/>
          </a:bodyPr>
          <a:lstStyle/>
          <a:p>
            <a:r>
              <a:rPr lang="tr-TR" sz="5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tr-TR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</a:t>
            </a:r>
            <a:endParaRPr lang="en-DE" sz="40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0F57EE2-74F0-8B4B-96C2-64C956DEB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0"/>
            <a:ext cx="10515600" cy="4602163"/>
          </a:xfrm>
        </p:spPr>
        <p:txBody>
          <a:bodyPr>
            <a:normAutofit/>
          </a:bodyPr>
          <a:lstStyle/>
          <a:p>
            <a:r>
              <a:rPr lang="tr-TR" sz="1600" b="1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tr-TR" sz="1600" b="1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b="1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tr-TR" sz="1600" b="1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Deleting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unnecessary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endParaRPr lang="tr-TR" sz="160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Deleting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(716109 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specified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'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  <a:p>
            <a:pPr marL="0" indent="0">
              <a:buNone/>
            </a:pPr>
            <a:endParaRPr lang="tr-TR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written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quotation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marks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"1988"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parentheses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(1988)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as 1988.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r-TR" sz="1600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written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tr-TR" sz="16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tr-TR" sz="16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form.</a:t>
            </a:r>
          </a:p>
          <a:p>
            <a:endParaRPr lang="en-DE" dirty="0"/>
          </a:p>
        </p:txBody>
      </p:sp>
      <p:pic>
        <p:nvPicPr>
          <p:cNvPr id="24" name="Resim 1">
            <a:extLst>
              <a:ext uri="{FF2B5EF4-FFF2-40B4-BE49-F238E27FC236}">
                <a16:creationId xmlns:a16="http://schemas.microsoft.com/office/drawing/2014/main" id="{25159B5C-35BB-3149-A3CF-8B886DDB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41" y="3114342"/>
            <a:ext cx="7772400" cy="450174"/>
          </a:xfrm>
          <a:prstGeom prst="rect">
            <a:avLst/>
          </a:prstGeom>
        </p:spPr>
      </p:pic>
      <p:pic>
        <p:nvPicPr>
          <p:cNvPr id="25" name="Resim 5">
            <a:extLst>
              <a:ext uri="{FF2B5EF4-FFF2-40B4-BE49-F238E27FC236}">
                <a16:creationId xmlns:a16="http://schemas.microsoft.com/office/drawing/2014/main" id="{9C9D1F9D-3581-0846-8F31-31705E39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41" y="5060445"/>
            <a:ext cx="7772400" cy="700714"/>
          </a:xfrm>
          <a:prstGeom prst="rect">
            <a:avLst/>
          </a:prstGeom>
        </p:spPr>
      </p:pic>
      <p:pic>
        <p:nvPicPr>
          <p:cNvPr id="26" name="Resim 6">
            <a:extLst>
              <a:ext uri="{FF2B5EF4-FFF2-40B4-BE49-F238E27FC236}">
                <a16:creationId xmlns:a16="http://schemas.microsoft.com/office/drawing/2014/main" id="{C11ED6BE-5E4E-8A4E-9399-285204612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941" y="4253085"/>
            <a:ext cx="7772400" cy="3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1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A2BEF-ED8D-8244-9520-CAA3CA02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25" y="3276600"/>
            <a:ext cx="3851591" cy="2885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0F0009-80A6-9F42-9A65-2C047B93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25" y="865981"/>
            <a:ext cx="4864100" cy="2108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DD380F-BAE0-874D-B234-D999206CB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1761" y="849739"/>
            <a:ext cx="3360240" cy="2885853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D70508E-75F7-1248-A6F0-A5D875E0E4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E5B5D2F-31DB-9C4A-BAE0-A82E321FF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257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A2477EE-FBE5-4DB7-8438-DE1CAC61A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B0E521E-8528-4E92-8B8C-67ED5C5BD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37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2E7EF5-B122-5B41-A5C4-DB63B43AE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-1337" r="1355" b="14089"/>
          <a:stretch/>
        </p:blipFill>
        <p:spPr>
          <a:xfrm>
            <a:off x="-3437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32983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774</Words>
  <Application>Microsoft Macintosh PowerPoint</Application>
  <PresentationFormat>Widescreen</PresentationFormat>
  <Paragraphs>84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Avenir Next LT Pro</vt:lpstr>
      <vt:lpstr>Calibri</vt:lpstr>
      <vt:lpstr>Helvetica Neue</vt:lpstr>
      <vt:lpstr>Sabon Next LT</vt:lpstr>
      <vt:lpstr>Times New Roman</vt:lpstr>
      <vt:lpstr>Wingdings</vt:lpstr>
      <vt:lpstr>LuminousVTI</vt:lpstr>
      <vt:lpstr>Book Recommendation Project  </vt:lpstr>
      <vt:lpstr>PowerPoint Presentation</vt:lpstr>
      <vt:lpstr> ANALYSIS OF THE TABLES</vt:lpstr>
      <vt:lpstr>                     EDA</vt:lpstr>
      <vt:lpstr>PowerPoint Presentation</vt:lpstr>
      <vt:lpstr>MISSING VALUE ANALYSIS</vt:lpstr>
      <vt:lpstr>               DATA MANIPULATION</vt:lpstr>
      <vt:lpstr>PowerPoint Presentation</vt:lpstr>
      <vt:lpstr>PowerPoint Presentation</vt:lpstr>
      <vt:lpstr>PowerPoint Presentation</vt:lpstr>
      <vt:lpstr>       RECOMMENDATION SYSTEMS</vt:lpstr>
      <vt:lpstr>PowerPoint Presentation</vt:lpstr>
      <vt:lpstr>ITEM BASED RECOMMENDATION </vt:lpstr>
      <vt:lpstr>PowerPoint Presentation</vt:lpstr>
      <vt:lpstr>                   FUTURE WORKS</vt:lpstr>
      <vt:lpstr>Thank you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Recommendation Project  </dc:title>
  <dc:creator>Gamze Baysallar</dc:creator>
  <cp:lastModifiedBy>Özcivan Fatma</cp:lastModifiedBy>
  <cp:revision>3</cp:revision>
  <dcterms:created xsi:type="dcterms:W3CDTF">2022-12-23T19:44:44Z</dcterms:created>
  <dcterms:modified xsi:type="dcterms:W3CDTF">2022-12-24T12:50:03Z</dcterms:modified>
</cp:coreProperties>
</file>